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Sansation" charset="1" panose="02000000000000000000"/>
      <p:regular r:id="rId18"/>
    </p:embeddedFont>
    <p:embeddedFont>
      <p:font typeface="Sansation Light" charset="1" panose="02000000000000000000"/>
      <p:regular r:id="rId19"/>
    </p:embeddedFont>
    <p:embeddedFont>
      <p:font typeface="TT Supermolot Condensed" charset="1" panose="02000506040000020003"/>
      <p:regular r:id="rId20"/>
    </p:embeddedFont>
    <p:embeddedFont>
      <p:font typeface="TT Supermolot Condensed Bold" charset="1" panose="02000806040000020003"/>
      <p:regular r:id="rId21"/>
    </p:embeddedFont>
    <p:embeddedFont>
      <p:font typeface="Beautifully Delicious Sans" charset="1" panose="00000507000000000000"/>
      <p:regular r:id="rId22"/>
    </p:embeddedFont>
    <p:embeddedFont>
      <p:font typeface="Sansation Bold" charset="1" panose="0200000000000000000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2.svg>
</file>

<file path=ppt/media/image3.jpeg>
</file>

<file path=ppt/media/image4.gi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10.png" Type="http://schemas.openxmlformats.org/officeDocument/2006/relationships/image"/><Relationship Id="rId4" Target="../media/image11.png" Type="http://schemas.openxmlformats.org/officeDocument/2006/relationships/image"/><Relationship Id="rId5" Target="../media/image1.png" Type="http://schemas.openxmlformats.org/officeDocument/2006/relationships/image"/><Relationship Id="rId6" Target="../media/image2.svg" Type="http://schemas.openxmlformats.org/officeDocument/2006/relationships/image"/><Relationship Id="rId7" Target="../media/image4.gif" Type="http://schemas.openxmlformats.org/officeDocument/2006/relationships/image"/><Relationship Id="rId8" Target="../media/image12.png" Type="http://schemas.openxmlformats.org/officeDocument/2006/relationships/image"/><Relationship Id="rId9" Target="../media/image13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4.gif" Type="http://schemas.openxmlformats.org/officeDocument/2006/relationships/image"/><Relationship Id="rId6" Target="../media/image14.png" Type="http://schemas.openxmlformats.org/officeDocument/2006/relationships/image"/><Relationship Id="rId7" Target="../media/image15.png" Type="http://schemas.openxmlformats.org/officeDocument/2006/relationships/image"/><Relationship Id="rId8" Target="../media/image16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gif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4.gif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4.gif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4.gif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6.png" Type="http://schemas.openxmlformats.org/officeDocument/2006/relationships/image"/><Relationship Id="rId4" Target="../media/image4.gif" Type="http://schemas.openxmlformats.org/officeDocument/2006/relationships/image"/><Relationship Id="rId5" Target="../media/image1.png" Type="http://schemas.openxmlformats.org/officeDocument/2006/relationships/image"/><Relationship Id="rId6" Target="../media/image2.svg" Type="http://schemas.openxmlformats.org/officeDocument/2006/relationships/image"/><Relationship Id="rId7" Target="../media/image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4.gif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8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9.png" Type="http://schemas.openxmlformats.org/officeDocument/2006/relationships/image"/><Relationship Id="rId4" Target="../media/image4.gif" Type="http://schemas.openxmlformats.org/officeDocument/2006/relationships/image"/><Relationship Id="rId5" Target="../media/image1.png" Type="http://schemas.openxmlformats.org/officeDocument/2006/relationships/image"/><Relationship Id="rId6" Target="../media/image2.svg" Type="http://schemas.openxmlformats.org/officeDocument/2006/relationships/image"/><Relationship Id="rId7" Target="../media/image7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722340" y="3744522"/>
            <a:ext cx="15236754" cy="19580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976"/>
              </a:lnSpc>
              <a:spcBef>
                <a:spcPct val="0"/>
              </a:spcBef>
            </a:pPr>
            <a:r>
              <a:rPr lang="en-US" sz="11411" spc="2145">
                <a:solidFill>
                  <a:srgbClr val="FFFFFF"/>
                </a:solidFill>
                <a:latin typeface="Sansation"/>
              </a:rPr>
              <a:t>COSMIC VIEW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4727108" y="6210632"/>
            <a:ext cx="9227218" cy="5978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49"/>
              </a:lnSpc>
              <a:spcBef>
                <a:spcPct val="0"/>
              </a:spcBef>
            </a:pPr>
            <a:r>
              <a:rPr lang="en-US" sz="3463" spc="658">
                <a:solidFill>
                  <a:srgbClr val="FFFFFF"/>
                </a:solidFill>
                <a:latin typeface="Sansation Light"/>
              </a:rPr>
              <a:t>Introdução à Computação Gráfica</a:t>
            </a:r>
          </a:p>
        </p:txBody>
      </p:sp>
      <p:sp>
        <p:nvSpPr>
          <p:cNvPr name="AutoShape 4" id="4"/>
          <p:cNvSpPr/>
          <p:nvPr/>
        </p:nvSpPr>
        <p:spPr>
          <a:xfrm rot="0">
            <a:off x="4727108" y="5905832"/>
            <a:ext cx="9227218" cy="0"/>
          </a:xfrm>
          <a:prstGeom prst="line">
            <a:avLst/>
          </a:prstGeom>
          <a:ln cap="rnd" w="762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11021465" y="9210675"/>
            <a:ext cx="6735338" cy="4194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8"/>
              </a:lnSpc>
              <a:spcBef>
                <a:spcPct val="0"/>
              </a:spcBef>
            </a:pPr>
            <a:r>
              <a:rPr lang="en-US" sz="2491" spc="473">
                <a:solidFill>
                  <a:srgbClr val="FFFFFF"/>
                </a:solidFill>
                <a:latin typeface="Sansation Light"/>
              </a:rPr>
              <a:t>Xavier Figueira Machado, 108019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810342" y="332159"/>
            <a:ext cx="9227218" cy="8778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89"/>
              </a:lnSpc>
              <a:spcBef>
                <a:spcPct val="0"/>
              </a:spcBef>
            </a:pPr>
            <a:r>
              <a:rPr lang="en-US" sz="2563" spc="487">
                <a:solidFill>
                  <a:srgbClr val="FFFFFF"/>
                </a:solidFill>
                <a:latin typeface="Sansation Light"/>
              </a:rPr>
              <a:t>Licenciatura em Engenharia de Computadores e Informática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-1749285" y="332159"/>
            <a:ext cx="9227218" cy="4301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89"/>
              </a:lnSpc>
              <a:spcBef>
                <a:spcPct val="0"/>
              </a:spcBef>
            </a:pPr>
            <a:r>
              <a:rPr lang="en-US" sz="2563" spc="487">
                <a:solidFill>
                  <a:srgbClr val="FFFFFF"/>
                </a:solidFill>
                <a:latin typeface="Sansation Light"/>
              </a:rPr>
              <a:t>Universidade de Aveiro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746522" y="9210675"/>
            <a:ext cx="4794955" cy="4194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8"/>
              </a:lnSpc>
              <a:spcBef>
                <a:spcPct val="0"/>
              </a:spcBef>
            </a:pPr>
            <a:r>
              <a:rPr lang="en-US" sz="2491" spc="473">
                <a:solidFill>
                  <a:srgbClr val="FFFFFF"/>
                </a:solidFill>
                <a:latin typeface="Sansation Light"/>
              </a:rPr>
              <a:t>1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8938278" y="9227650"/>
            <a:ext cx="402439" cy="402439"/>
          </a:xfrm>
          <a:custGeom>
            <a:avLst/>
            <a:gdLst/>
            <a:ahLst/>
            <a:cxnLst/>
            <a:rect r="r" b="b" t="t" l="l"/>
            <a:pathLst>
              <a:path h="402439" w="402439">
                <a:moveTo>
                  <a:pt x="0" y="0"/>
                </a:moveTo>
                <a:lnTo>
                  <a:pt x="402439" y="0"/>
                </a:lnTo>
                <a:lnTo>
                  <a:pt x="402439" y="402439"/>
                </a:lnTo>
                <a:lnTo>
                  <a:pt x="0" y="40243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-5400000">
            <a:off x="15099667" y="6934290"/>
            <a:ext cx="5256008" cy="391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  <a:spcBef>
                <a:spcPct val="0"/>
              </a:spcBef>
            </a:pPr>
            <a:r>
              <a:rPr lang="en-US" sz="2200" spc="413">
                <a:solidFill>
                  <a:srgbClr val="FFFFFF"/>
                </a:solidFill>
                <a:latin typeface="Sansation"/>
              </a:rPr>
              <a:t>TRABALHOS FUTUROS</a:t>
            </a:r>
          </a:p>
        </p:txBody>
      </p:sp>
      <p:sp>
        <p:nvSpPr>
          <p:cNvPr name="AutoShape 4" id="4"/>
          <p:cNvSpPr/>
          <p:nvPr/>
        </p:nvSpPr>
        <p:spPr>
          <a:xfrm>
            <a:off x="17756245" y="-28575"/>
            <a:ext cx="0" cy="5485440"/>
          </a:xfrm>
          <a:prstGeom prst="line">
            <a:avLst/>
          </a:prstGeom>
          <a:ln cap="rnd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0" y="8312773"/>
            <a:ext cx="18288000" cy="3948453"/>
          </a:xfrm>
          <a:custGeom>
            <a:avLst/>
            <a:gdLst/>
            <a:ahLst/>
            <a:cxnLst/>
            <a:rect r="r" b="b" t="t" l="l"/>
            <a:pathLst>
              <a:path h="3948453" w="18288000">
                <a:moveTo>
                  <a:pt x="0" y="0"/>
                </a:moveTo>
                <a:lnTo>
                  <a:pt x="18288000" y="0"/>
                </a:lnTo>
                <a:lnTo>
                  <a:pt x="18288000" y="3948454"/>
                </a:lnTo>
                <a:lnTo>
                  <a:pt x="0" y="39484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75829" t="0" r="-73731" b="-107052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1695400" y="5212358"/>
            <a:ext cx="2451037" cy="1977407"/>
          </a:xfrm>
          <a:custGeom>
            <a:avLst/>
            <a:gdLst/>
            <a:ahLst/>
            <a:cxnLst/>
            <a:rect r="r" b="b" t="t" l="l"/>
            <a:pathLst>
              <a:path h="1977407" w="2451037">
                <a:moveTo>
                  <a:pt x="0" y="0"/>
                </a:moveTo>
                <a:lnTo>
                  <a:pt x="2451037" y="0"/>
                </a:lnTo>
                <a:lnTo>
                  <a:pt x="2451037" y="1977407"/>
                </a:lnTo>
                <a:lnTo>
                  <a:pt x="0" y="197740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115214" y="1117855"/>
            <a:ext cx="9373741" cy="8515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72"/>
              </a:lnSpc>
              <a:spcBef>
                <a:spcPct val="0"/>
              </a:spcBef>
            </a:pPr>
            <a:r>
              <a:rPr lang="en-US" sz="4908" spc="922">
                <a:solidFill>
                  <a:srgbClr val="FFFFFF"/>
                </a:solidFill>
                <a:latin typeface="Sansation"/>
              </a:rPr>
              <a:t>LUA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2537249"/>
            <a:ext cx="6183961" cy="34143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500" spc="470">
                <a:solidFill>
                  <a:srgbClr val="FFFFFF"/>
                </a:solidFill>
                <a:latin typeface="TT Supermolot Condensed"/>
              </a:rPr>
              <a:t>Criação da lua que orbita a o planeta terra tendo em conta os parâmetros:</a:t>
            </a:r>
          </a:p>
          <a:p>
            <a:pPr algn="l">
              <a:lnSpc>
                <a:spcPts val="3500"/>
              </a:lnSpc>
            </a:pPr>
          </a:p>
          <a:p>
            <a:pPr algn="l" marL="1036330" indent="-345443" lvl="2">
              <a:lnSpc>
                <a:spcPts val="3360"/>
              </a:lnSpc>
              <a:buFont typeface="Arial"/>
              <a:buChar char="⚬"/>
            </a:pPr>
            <a:r>
              <a:rPr lang="en-US" sz="2400" spc="451">
                <a:solidFill>
                  <a:srgbClr val="FFFFFF"/>
                </a:solidFill>
                <a:latin typeface="TT Supermolot Condensed"/>
              </a:rPr>
              <a:t>Tamanho</a:t>
            </a:r>
          </a:p>
          <a:p>
            <a:pPr algn="l" marL="1036330" indent="-345443" lvl="2">
              <a:lnSpc>
                <a:spcPts val="3360"/>
              </a:lnSpc>
              <a:buFont typeface="Arial"/>
              <a:buChar char="⚬"/>
            </a:pPr>
            <a:r>
              <a:rPr lang="en-US" sz="2400" spc="451">
                <a:solidFill>
                  <a:srgbClr val="FFFFFF"/>
                </a:solidFill>
                <a:latin typeface="TT Supermolot Condensed"/>
              </a:rPr>
              <a:t>Distância à Terra</a:t>
            </a:r>
          </a:p>
          <a:p>
            <a:pPr algn="l" marL="1036330" indent="-345443" lvl="2">
              <a:lnSpc>
                <a:spcPts val="3360"/>
              </a:lnSpc>
              <a:buFont typeface="Arial"/>
              <a:buChar char="⚬"/>
            </a:pPr>
            <a:r>
              <a:rPr lang="en-US" sz="2400" spc="451">
                <a:solidFill>
                  <a:srgbClr val="FFFFFF"/>
                </a:solidFill>
                <a:latin typeface="TT Supermolot Condensed"/>
              </a:rPr>
              <a:t>Órbita</a:t>
            </a:r>
          </a:p>
          <a:p>
            <a:pPr algn="l" marL="1036330" indent="-345443" lvl="2">
              <a:lnSpc>
                <a:spcPts val="3360"/>
              </a:lnSpc>
              <a:buFont typeface="Arial"/>
              <a:buChar char="⚬"/>
            </a:pPr>
            <a:r>
              <a:rPr lang="en-US" sz="2400" spc="451">
                <a:solidFill>
                  <a:srgbClr val="FFFFFF"/>
                </a:solidFill>
                <a:latin typeface="TT Supermolot Condensed"/>
              </a:rPr>
              <a:t>Velocidade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757318" y="2537249"/>
            <a:ext cx="8081795" cy="12985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sz="2500" spc="470">
                <a:solidFill>
                  <a:srgbClr val="FFFFFF"/>
                </a:solidFill>
                <a:latin typeface="TT Supermolot Condensed"/>
              </a:rPr>
              <a:t>Representação de um grande número de asteroides que formam os anéis de saturno.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035257" y="1117855"/>
            <a:ext cx="9373741" cy="8515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72"/>
              </a:lnSpc>
              <a:spcBef>
                <a:spcPct val="0"/>
              </a:spcBef>
            </a:pPr>
            <a:r>
              <a:rPr lang="en-US" sz="4908" spc="922">
                <a:solidFill>
                  <a:srgbClr val="FFFFFF"/>
                </a:solidFill>
                <a:latin typeface="Sansation"/>
              </a:rPr>
              <a:t>ANÉIS DE SATURNO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758803" y="4394134"/>
            <a:ext cx="7529197" cy="399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01"/>
              </a:lnSpc>
              <a:spcBef>
                <a:spcPct val="0"/>
              </a:spcBef>
            </a:pPr>
            <a:r>
              <a:rPr lang="en-US" sz="2286" spc="429">
                <a:solidFill>
                  <a:srgbClr val="FFFFFF"/>
                </a:solidFill>
                <a:latin typeface="TT Supermolot Condensed"/>
              </a:rPr>
              <a:t>Exemplo de um asteróide: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202169" y="7276493"/>
            <a:ext cx="7560414" cy="8074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1"/>
              </a:lnSpc>
            </a:pPr>
            <a:r>
              <a:rPr lang="en-US" sz="2186" spc="411">
                <a:solidFill>
                  <a:srgbClr val="FFFFFF"/>
                </a:solidFill>
                <a:latin typeface="TT Supermolot Condensed"/>
              </a:rPr>
              <a:t>(IcosahedronGeometry)</a:t>
            </a:r>
          </a:p>
          <a:p>
            <a:pPr algn="l">
              <a:lnSpc>
                <a:spcPts val="3481"/>
              </a:lnSpc>
              <a:spcBef>
                <a:spcPct val="0"/>
              </a:spcBef>
            </a:pPr>
          </a:p>
        </p:txBody>
      </p:sp>
      <p:sp>
        <p:nvSpPr>
          <p:cNvPr name="AutoShape 13" id="13"/>
          <p:cNvSpPr/>
          <p:nvPr/>
        </p:nvSpPr>
        <p:spPr>
          <a:xfrm flipH="true" flipV="true">
            <a:off x="7778272" y="920446"/>
            <a:ext cx="0" cy="6403672"/>
          </a:xfrm>
          <a:prstGeom prst="line">
            <a:avLst/>
          </a:prstGeom>
          <a:ln cap="flat" w="476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4" id="14"/>
          <p:cNvSpPr/>
          <p:nvPr/>
        </p:nvSpPr>
        <p:spPr>
          <a:xfrm flipH="false" flipV="false" rot="0">
            <a:off x="534839" y="2693617"/>
            <a:ext cx="211853" cy="211853"/>
          </a:xfrm>
          <a:custGeom>
            <a:avLst/>
            <a:gdLst/>
            <a:ahLst/>
            <a:cxnLst/>
            <a:rect r="r" b="b" t="t" l="l"/>
            <a:pathLst>
              <a:path h="211853" w="211853">
                <a:moveTo>
                  <a:pt x="0" y="0"/>
                </a:moveTo>
                <a:lnTo>
                  <a:pt x="211852" y="0"/>
                </a:lnTo>
                <a:lnTo>
                  <a:pt x="211852" y="211853"/>
                </a:lnTo>
                <a:lnTo>
                  <a:pt x="0" y="21185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8317339" y="2693617"/>
            <a:ext cx="211853" cy="211853"/>
          </a:xfrm>
          <a:custGeom>
            <a:avLst/>
            <a:gdLst/>
            <a:ahLst/>
            <a:cxnLst/>
            <a:rect r="r" b="b" t="t" l="l"/>
            <a:pathLst>
              <a:path h="211853" w="211853">
                <a:moveTo>
                  <a:pt x="0" y="0"/>
                </a:moveTo>
                <a:lnTo>
                  <a:pt x="211853" y="0"/>
                </a:lnTo>
                <a:lnTo>
                  <a:pt x="211853" y="211853"/>
                </a:lnTo>
                <a:lnTo>
                  <a:pt x="0" y="21185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5433909" y="141498"/>
            <a:ext cx="2190574" cy="3208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09"/>
              </a:lnSpc>
              <a:spcBef>
                <a:spcPct val="0"/>
              </a:spcBef>
            </a:pPr>
            <a:r>
              <a:rPr lang="en-US" sz="1792" spc="337">
                <a:solidFill>
                  <a:srgbClr val="FFFFFF"/>
                </a:solidFill>
                <a:latin typeface="Sansation"/>
              </a:rPr>
              <a:t>COSMIC VIEW</a:t>
            </a:r>
          </a:p>
        </p:txBody>
      </p:sp>
      <p:pic>
        <p:nvPicPr>
          <p:cNvPr name="Picture 17" id="17"/>
          <p:cNvPicPr>
            <a:picLocks noChangeAspect="true"/>
          </p:cNvPicPr>
          <p:nvPr/>
        </p:nvPicPr>
        <p:blipFill>
          <a:blip r:embed="rId7"/>
          <a:srcRect l="0" t="0" r="0" b="0"/>
          <a:stretch>
            <a:fillRect/>
          </a:stretch>
        </p:blipFill>
        <p:spPr>
          <a:xfrm flipH="false" flipV="false" rot="0">
            <a:off x="2612981" y="1030926"/>
            <a:ext cx="1637994" cy="383409"/>
          </a:xfrm>
          <a:prstGeom prst="rect">
            <a:avLst/>
          </a:prstGeom>
        </p:spPr>
      </p:pic>
      <p:pic>
        <p:nvPicPr>
          <p:cNvPr name="Picture 18" id="18"/>
          <p:cNvPicPr>
            <a:picLocks noChangeAspect="true"/>
          </p:cNvPicPr>
          <p:nvPr/>
        </p:nvPicPr>
        <p:blipFill>
          <a:blip r:embed="rId7"/>
          <a:srcRect l="0" t="0" r="0" b="0"/>
          <a:stretch>
            <a:fillRect/>
          </a:stretch>
        </p:blipFill>
        <p:spPr>
          <a:xfrm flipH="false" flipV="false" rot="-10800000">
            <a:off x="3540720" y="1777709"/>
            <a:ext cx="1637994" cy="383409"/>
          </a:xfrm>
          <a:prstGeom prst="rect">
            <a:avLst/>
          </a:prstGeom>
        </p:spPr>
      </p:pic>
      <p:pic>
        <p:nvPicPr>
          <p:cNvPr name="Picture 19" id="19"/>
          <p:cNvPicPr>
            <a:picLocks noChangeAspect="true"/>
          </p:cNvPicPr>
          <p:nvPr/>
        </p:nvPicPr>
        <p:blipFill>
          <a:blip r:embed="rId7"/>
          <a:srcRect l="0" t="0" r="0" b="0"/>
          <a:stretch>
            <a:fillRect/>
          </a:stretch>
        </p:blipFill>
        <p:spPr>
          <a:xfrm flipH="false" flipV="false" rot="0">
            <a:off x="8529192" y="1030926"/>
            <a:ext cx="1637994" cy="383409"/>
          </a:xfrm>
          <a:prstGeom prst="rect">
            <a:avLst/>
          </a:prstGeom>
        </p:spPr>
      </p:pic>
      <p:pic>
        <p:nvPicPr>
          <p:cNvPr name="Picture 20" id="20"/>
          <p:cNvPicPr>
            <a:picLocks noChangeAspect="true"/>
          </p:cNvPicPr>
          <p:nvPr/>
        </p:nvPicPr>
        <p:blipFill>
          <a:blip r:embed="rId7"/>
          <a:srcRect l="0" t="0" r="0" b="0"/>
          <a:stretch>
            <a:fillRect/>
          </a:stretch>
        </p:blipFill>
        <p:spPr>
          <a:xfrm flipH="false" flipV="false" rot="-10800000">
            <a:off x="15710199" y="1777709"/>
            <a:ext cx="1637994" cy="383409"/>
          </a:xfrm>
          <a:prstGeom prst="rect">
            <a:avLst/>
          </a:prstGeom>
        </p:spPr>
      </p:pic>
      <p:sp>
        <p:nvSpPr>
          <p:cNvPr name="TextBox 21" id="21"/>
          <p:cNvSpPr txBox="true"/>
          <p:nvPr/>
        </p:nvSpPr>
        <p:spPr>
          <a:xfrm rot="0">
            <a:off x="6746522" y="9235512"/>
            <a:ext cx="4794955" cy="4085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08"/>
              </a:lnSpc>
              <a:spcBef>
                <a:spcPct val="0"/>
              </a:spcBef>
            </a:pPr>
            <a:r>
              <a:rPr lang="en-US" sz="2291" spc="435">
                <a:solidFill>
                  <a:srgbClr val="000000"/>
                </a:solidFill>
                <a:latin typeface="Sansation Bold"/>
              </a:rPr>
              <a:t>10</a:t>
            </a:r>
          </a:p>
        </p:txBody>
      </p:sp>
      <p:sp>
        <p:nvSpPr>
          <p:cNvPr name="Freeform 22" id="22"/>
          <p:cNvSpPr/>
          <p:nvPr/>
        </p:nvSpPr>
        <p:spPr>
          <a:xfrm flipH="false" flipV="false" rot="0">
            <a:off x="8894723" y="9223831"/>
            <a:ext cx="498554" cy="498554"/>
          </a:xfrm>
          <a:custGeom>
            <a:avLst/>
            <a:gdLst/>
            <a:ahLst/>
            <a:cxnLst/>
            <a:rect r="r" b="b" t="t" l="l"/>
            <a:pathLst>
              <a:path h="498554" w="498554">
                <a:moveTo>
                  <a:pt x="0" y="0"/>
                </a:moveTo>
                <a:lnTo>
                  <a:pt x="498554" y="0"/>
                </a:lnTo>
                <a:lnTo>
                  <a:pt x="498554" y="498553"/>
                </a:lnTo>
                <a:lnTo>
                  <a:pt x="0" y="49855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  <a:ln w="38100" cap="sq">
            <a:solidFill>
              <a:srgbClr val="000000"/>
            </a:solidFill>
            <a:prstDash val="solid"/>
            <a:miter/>
          </a:ln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-5400000">
            <a:off x="15099667" y="6934290"/>
            <a:ext cx="5256008" cy="391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  <a:spcBef>
                <a:spcPct val="0"/>
              </a:spcBef>
            </a:pPr>
            <a:r>
              <a:rPr lang="en-US" sz="2200" spc="413">
                <a:solidFill>
                  <a:srgbClr val="FFFFFF"/>
                </a:solidFill>
                <a:latin typeface="Sansation"/>
              </a:rPr>
              <a:t>TRABALHOS FUTUROS</a:t>
            </a:r>
          </a:p>
        </p:txBody>
      </p:sp>
      <p:sp>
        <p:nvSpPr>
          <p:cNvPr name="AutoShape 4" id="4"/>
          <p:cNvSpPr/>
          <p:nvPr/>
        </p:nvSpPr>
        <p:spPr>
          <a:xfrm>
            <a:off x="17756245" y="-28575"/>
            <a:ext cx="0" cy="5485440"/>
          </a:xfrm>
          <a:prstGeom prst="line">
            <a:avLst/>
          </a:prstGeom>
          <a:ln cap="rnd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1969070" y="1159029"/>
            <a:ext cx="9373741" cy="8515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72"/>
              </a:lnSpc>
              <a:spcBef>
                <a:spcPct val="0"/>
              </a:spcBef>
            </a:pPr>
            <a:r>
              <a:rPr lang="en-US" sz="4908" spc="922">
                <a:solidFill>
                  <a:srgbClr val="FFFFFF"/>
                </a:solidFill>
                <a:latin typeface="Sansation"/>
              </a:rPr>
              <a:t>MODELOS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139497" y="1141854"/>
            <a:ext cx="9373741" cy="8515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72"/>
              </a:lnSpc>
              <a:spcBef>
                <a:spcPct val="0"/>
              </a:spcBef>
            </a:pPr>
            <a:r>
              <a:rPr lang="en-US" sz="4908" spc="922">
                <a:solidFill>
                  <a:srgbClr val="FFFFFF"/>
                </a:solidFill>
                <a:latin typeface="Sansation"/>
              </a:rPr>
              <a:t>FUNDO E FIGURAS</a:t>
            </a:r>
          </a:p>
        </p:txBody>
      </p:sp>
      <p:sp>
        <p:nvSpPr>
          <p:cNvPr name="AutoShape 7" id="7"/>
          <p:cNvSpPr/>
          <p:nvPr/>
        </p:nvSpPr>
        <p:spPr>
          <a:xfrm flipH="true" flipV="true">
            <a:off x="7857825" y="1027261"/>
            <a:ext cx="0" cy="7990809"/>
          </a:xfrm>
          <a:prstGeom prst="line">
            <a:avLst/>
          </a:prstGeom>
          <a:ln cap="flat" w="476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816847" y="3598311"/>
            <a:ext cx="211853" cy="211853"/>
          </a:xfrm>
          <a:custGeom>
            <a:avLst/>
            <a:gdLst/>
            <a:ahLst/>
            <a:cxnLst/>
            <a:rect r="r" b="b" t="t" l="l"/>
            <a:pathLst>
              <a:path h="211853" w="211853">
                <a:moveTo>
                  <a:pt x="0" y="0"/>
                </a:moveTo>
                <a:lnTo>
                  <a:pt x="211853" y="0"/>
                </a:lnTo>
                <a:lnTo>
                  <a:pt x="211853" y="211853"/>
                </a:lnTo>
                <a:lnTo>
                  <a:pt x="0" y="21185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8396892" y="3187505"/>
            <a:ext cx="211853" cy="211853"/>
          </a:xfrm>
          <a:custGeom>
            <a:avLst/>
            <a:gdLst/>
            <a:ahLst/>
            <a:cxnLst/>
            <a:rect r="r" b="b" t="t" l="l"/>
            <a:pathLst>
              <a:path h="211853" w="211853">
                <a:moveTo>
                  <a:pt x="0" y="0"/>
                </a:moveTo>
                <a:lnTo>
                  <a:pt x="211852" y="0"/>
                </a:lnTo>
                <a:lnTo>
                  <a:pt x="211852" y="211853"/>
                </a:lnTo>
                <a:lnTo>
                  <a:pt x="0" y="21185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10" id="10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1339376" y="1072100"/>
            <a:ext cx="1637994" cy="383409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-10800000">
            <a:off x="4715534" y="1801367"/>
            <a:ext cx="1639453" cy="383750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8521720" y="1054925"/>
            <a:ext cx="1637994" cy="383409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-10800000">
            <a:off x="15280671" y="1801708"/>
            <a:ext cx="1637994" cy="383409"/>
          </a:xfrm>
          <a:prstGeom prst="rect">
            <a:avLst/>
          </a:prstGeom>
        </p:spPr>
      </p:pic>
      <p:sp>
        <p:nvSpPr>
          <p:cNvPr name="Freeform 14" id="14"/>
          <p:cNvSpPr/>
          <p:nvPr/>
        </p:nvSpPr>
        <p:spPr>
          <a:xfrm flipH="false" flipV="false" rot="0">
            <a:off x="8396892" y="4931647"/>
            <a:ext cx="211853" cy="211853"/>
          </a:xfrm>
          <a:custGeom>
            <a:avLst/>
            <a:gdLst/>
            <a:ahLst/>
            <a:cxnLst/>
            <a:rect r="r" b="b" t="t" l="l"/>
            <a:pathLst>
              <a:path h="211853" w="211853">
                <a:moveTo>
                  <a:pt x="0" y="0"/>
                </a:moveTo>
                <a:lnTo>
                  <a:pt x="211852" y="0"/>
                </a:lnTo>
                <a:lnTo>
                  <a:pt x="211852" y="211853"/>
                </a:lnTo>
                <a:lnTo>
                  <a:pt x="0" y="21185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1845530" y="6808417"/>
            <a:ext cx="3674825" cy="2449883"/>
          </a:xfrm>
          <a:custGeom>
            <a:avLst/>
            <a:gdLst/>
            <a:ahLst/>
            <a:cxnLst/>
            <a:rect r="r" b="b" t="t" l="l"/>
            <a:pathLst>
              <a:path h="2449883" w="3674825">
                <a:moveTo>
                  <a:pt x="0" y="0"/>
                </a:moveTo>
                <a:lnTo>
                  <a:pt x="3674824" y="0"/>
                </a:lnTo>
                <a:lnTo>
                  <a:pt x="3674824" y="2449883"/>
                </a:lnTo>
                <a:lnTo>
                  <a:pt x="0" y="244988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4523599" y="5815647"/>
            <a:ext cx="2796063" cy="2311412"/>
          </a:xfrm>
          <a:custGeom>
            <a:avLst/>
            <a:gdLst/>
            <a:ahLst/>
            <a:cxnLst/>
            <a:rect r="r" b="b" t="t" l="l"/>
            <a:pathLst>
              <a:path h="2311412" w="2796063">
                <a:moveTo>
                  <a:pt x="0" y="0"/>
                </a:moveTo>
                <a:lnTo>
                  <a:pt x="2796063" y="0"/>
                </a:lnTo>
                <a:lnTo>
                  <a:pt x="2796063" y="2311412"/>
                </a:lnTo>
                <a:lnTo>
                  <a:pt x="0" y="231141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467163" y="5456865"/>
            <a:ext cx="3003815" cy="2840751"/>
          </a:xfrm>
          <a:custGeom>
            <a:avLst/>
            <a:gdLst/>
            <a:ahLst/>
            <a:cxnLst/>
            <a:rect r="r" b="b" t="t" l="l"/>
            <a:pathLst>
              <a:path h="2840751" w="3003815">
                <a:moveTo>
                  <a:pt x="0" y="0"/>
                </a:moveTo>
                <a:lnTo>
                  <a:pt x="3003814" y="0"/>
                </a:lnTo>
                <a:lnTo>
                  <a:pt x="3003814" y="2840751"/>
                </a:lnTo>
                <a:lnTo>
                  <a:pt x="0" y="284075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1339376" y="3462966"/>
            <a:ext cx="6183961" cy="12985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500" spc="470">
                <a:solidFill>
                  <a:srgbClr val="FFFFFF"/>
                </a:solidFill>
                <a:latin typeface="TT Supermolot Condensed"/>
              </a:rPr>
              <a:t>Tornar cada planeta mais realista com a integração de modelos.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8836871" y="3031138"/>
            <a:ext cx="8081795" cy="12985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sz="2500" spc="470">
                <a:solidFill>
                  <a:srgbClr val="FFFFFF"/>
                </a:solidFill>
                <a:latin typeface="TT Supermolot Condensed"/>
              </a:rPr>
              <a:t>Definir um método para desenvolver ou integrar um fundo de modo a que a cena relembre o espaço.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5433909" y="141498"/>
            <a:ext cx="2190574" cy="3208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09"/>
              </a:lnSpc>
              <a:spcBef>
                <a:spcPct val="0"/>
              </a:spcBef>
            </a:pPr>
            <a:r>
              <a:rPr lang="en-US" sz="1792" spc="337">
                <a:solidFill>
                  <a:srgbClr val="FFFFFF"/>
                </a:solidFill>
                <a:latin typeface="Sansation"/>
              </a:rPr>
              <a:t>COSMIC VIEW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836871" y="4776964"/>
            <a:ext cx="8081795" cy="8604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500" spc="470">
                <a:solidFill>
                  <a:srgbClr val="FFFFFF"/>
                </a:solidFill>
                <a:latin typeface="TT Supermolot Condensed"/>
              </a:rPr>
              <a:t>Desenvolvimento de mais figuras </a:t>
            </a:r>
          </a:p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sz="2500" spc="470">
                <a:solidFill>
                  <a:srgbClr val="FFFFFF"/>
                </a:solidFill>
                <a:latin typeface="TT Supermolot Condensed"/>
              </a:rPr>
              <a:t>(para além do sistema solar).</a:t>
            </a:r>
          </a:p>
        </p:txBody>
      </p:sp>
      <p:sp>
        <p:nvSpPr>
          <p:cNvPr name="AutoShape 22" id="22"/>
          <p:cNvSpPr/>
          <p:nvPr/>
        </p:nvSpPr>
        <p:spPr>
          <a:xfrm>
            <a:off x="3470977" y="6877240"/>
            <a:ext cx="1010006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TextBox 23" id="23"/>
          <p:cNvSpPr txBox="true"/>
          <p:nvPr/>
        </p:nvSpPr>
        <p:spPr>
          <a:xfrm rot="0">
            <a:off x="6746522" y="9210675"/>
            <a:ext cx="4794955" cy="4194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8"/>
              </a:lnSpc>
              <a:spcBef>
                <a:spcPct val="0"/>
              </a:spcBef>
            </a:pPr>
            <a:r>
              <a:rPr lang="en-US" sz="2491" spc="473">
                <a:solidFill>
                  <a:srgbClr val="FFFFFF"/>
                </a:solidFill>
                <a:latin typeface="Sansation Light"/>
              </a:rPr>
              <a:t>11</a:t>
            </a:r>
          </a:p>
        </p:txBody>
      </p:sp>
      <p:sp>
        <p:nvSpPr>
          <p:cNvPr name="Freeform 24" id="24"/>
          <p:cNvSpPr/>
          <p:nvPr/>
        </p:nvSpPr>
        <p:spPr>
          <a:xfrm flipH="false" flipV="false" rot="0">
            <a:off x="8938278" y="9227650"/>
            <a:ext cx="402439" cy="402439"/>
          </a:xfrm>
          <a:custGeom>
            <a:avLst/>
            <a:gdLst/>
            <a:ahLst/>
            <a:cxnLst/>
            <a:rect r="r" b="b" t="t" l="l"/>
            <a:pathLst>
              <a:path h="402439" w="402439">
                <a:moveTo>
                  <a:pt x="0" y="0"/>
                </a:moveTo>
                <a:lnTo>
                  <a:pt x="402439" y="0"/>
                </a:lnTo>
                <a:lnTo>
                  <a:pt x="402439" y="402439"/>
                </a:lnTo>
                <a:lnTo>
                  <a:pt x="0" y="4024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5" id="25"/>
          <p:cNvSpPr/>
          <p:nvPr/>
        </p:nvSpPr>
        <p:spPr>
          <a:xfrm flipH="false" flipV="false" rot="0">
            <a:off x="8396892" y="6285213"/>
            <a:ext cx="211853" cy="211853"/>
          </a:xfrm>
          <a:custGeom>
            <a:avLst/>
            <a:gdLst/>
            <a:ahLst/>
            <a:cxnLst/>
            <a:rect r="r" b="b" t="t" l="l"/>
            <a:pathLst>
              <a:path h="211853" w="211853">
                <a:moveTo>
                  <a:pt x="0" y="0"/>
                </a:moveTo>
                <a:lnTo>
                  <a:pt x="211852" y="0"/>
                </a:lnTo>
                <a:lnTo>
                  <a:pt x="211852" y="211853"/>
                </a:lnTo>
                <a:lnTo>
                  <a:pt x="0" y="21185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6" id="26"/>
          <p:cNvSpPr txBox="true"/>
          <p:nvPr/>
        </p:nvSpPr>
        <p:spPr>
          <a:xfrm rot="0">
            <a:off x="8836871" y="6156190"/>
            <a:ext cx="8081795" cy="422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sz="2500" spc="470">
                <a:solidFill>
                  <a:srgbClr val="FFFFFF"/>
                </a:solidFill>
                <a:latin typeface="TT Supermolot Condensed"/>
              </a:rPr>
              <a:t>Mais opções de interação.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4530391" y="1447800"/>
            <a:ext cx="9227218" cy="0"/>
          </a:xfrm>
          <a:prstGeom prst="line">
            <a:avLst/>
          </a:prstGeom>
          <a:ln cap="rnd" w="762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7241254" y="606800"/>
            <a:ext cx="3805493" cy="564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70"/>
              </a:lnSpc>
              <a:spcBef>
                <a:spcPct val="0"/>
              </a:spcBef>
            </a:pPr>
            <a:r>
              <a:rPr lang="en-US" sz="3264" spc="613">
                <a:solidFill>
                  <a:srgbClr val="FFFFFF"/>
                </a:solidFill>
                <a:latin typeface="Sansation"/>
              </a:rPr>
              <a:t>COSMIC VIEW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714293" y="1672818"/>
            <a:ext cx="8785665" cy="4223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7"/>
              </a:lnSpc>
              <a:spcBef>
                <a:spcPct val="0"/>
              </a:spcBef>
            </a:pPr>
            <a:r>
              <a:rPr lang="en-US" sz="2498" spc="474">
                <a:solidFill>
                  <a:srgbClr val="FFFFFF"/>
                </a:solidFill>
                <a:latin typeface="Sansation Light"/>
              </a:rPr>
              <a:t>Introdução à Computação Gráfica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-2530412" y="4328522"/>
            <a:ext cx="23348824" cy="156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757"/>
              </a:lnSpc>
              <a:spcBef>
                <a:spcPct val="0"/>
              </a:spcBef>
            </a:pPr>
            <a:r>
              <a:rPr lang="en-US" sz="9112" spc="1713">
                <a:solidFill>
                  <a:srgbClr val="FFFFFF"/>
                </a:solidFill>
                <a:latin typeface="Sansation"/>
              </a:rPr>
              <a:t>DEMO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5893535" y="4433745"/>
            <a:ext cx="3032209" cy="709755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6746522" y="9210675"/>
            <a:ext cx="4794955" cy="4194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8"/>
              </a:lnSpc>
              <a:spcBef>
                <a:spcPct val="0"/>
              </a:spcBef>
            </a:pPr>
            <a:r>
              <a:rPr lang="en-US" sz="2491" spc="473">
                <a:solidFill>
                  <a:srgbClr val="FFFFFF"/>
                </a:solidFill>
                <a:latin typeface="Sansation Light"/>
              </a:rPr>
              <a:t>12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8925743" y="9225938"/>
            <a:ext cx="436513" cy="436513"/>
          </a:xfrm>
          <a:custGeom>
            <a:avLst/>
            <a:gdLst/>
            <a:ahLst/>
            <a:cxnLst/>
            <a:rect r="r" b="b" t="t" l="l"/>
            <a:pathLst>
              <a:path h="436513" w="436513">
                <a:moveTo>
                  <a:pt x="0" y="0"/>
                </a:moveTo>
                <a:lnTo>
                  <a:pt x="436514" y="0"/>
                </a:lnTo>
                <a:lnTo>
                  <a:pt x="436514" y="436513"/>
                </a:lnTo>
                <a:lnTo>
                  <a:pt x="0" y="43651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9" id="9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-10800000">
            <a:off x="9107125" y="5305662"/>
            <a:ext cx="3032209" cy="70975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-5400000">
            <a:off x="15910248" y="7700598"/>
            <a:ext cx="3715489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 spc="376">
                <a:solidFill>
                  <a:srgbClr val="FFFFFF"/>
                </a:solidFill>
                <a:latin typeface="Sansation"/>
              </a:rPr>
              <a:t>INTRODUÇÃO</a:t>
            </a:r>
          </a:p>
        </p:txBody>
      </p:sp>
      <p:sp>
        <p:nvSpPr>
          <p:cNvPr name="AutoShape 4" id="4"/>
          <p:cNvSpPr/>
          <p:nvPr/>
        </p:nvSpPr>
        <p:spPr>
          <a:xfrm rot="5400000">
            <a:off x="14176006" y="3577699"/>
            <a:ext cx="7231598" cy="0"/>
          </a:xfrm>
          <a:prstGeom prst="line">
            <a:avLst/>
          </a:prstGeom>
          <a:ln cap="rnd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1485515" y="1576801"/>
            <a:ext cx="12721119" cy="1120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88"/>
              </a:lnSpc>
              <a:spcBef>
                <a:spcPct val="0"/>
              </a:spcBef>
            </a:pPr>
            <a:r>
              <a:rPr lang="en-US" sz="6491" spc="1220">
                <a:solidFill>
                  <a:srgbClr val="FFFFFF"/>
                </a:solidFill>
                <a:latin typeface="Sansation"/>
              </a:rPr>
              <a:t>INTRODUÇÃO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485515" y="4034056"/>
            <a:ext cx="15316970" cy="3909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 spc="601">
                <a:solidFill>
                  <a:srgbClr val="FFFFFF"/>
                </a:solidFill>
                <a:latin typeface="TT Supermolot Condensed"/>
              </a:rPr>
              <a:t>O Cosmic View consiste numa animação gráfica e interativa do sistema solar. </a:t>
            </a:r>
          </a:p>
          <a:p>
            <a:pPr algn="l">
              <a:lnSpc>
                <a:spcPts val="4480"/>
              </a:lnSpc>
            </a:pPr>
          </a:p>
          <a:p>
            <a:pPr algn="l">
              <a:lnSpc>
                <a:spcPts val="4480"/>
              </a:lnSpc>
            </a:pPr>
          </a:p>
          <a:p>
            <a:pPr algn="l">
              <a:lnSpc>
                <a:spcPts val="4480"/>
              </a:lnSpc>
            </a:pPr>
            <a:r>
              <a:rPr lang="en-US" sz="3200" spc="601">
                <a:solidFill>
                  <a:srgbClr val="FFFFFF"/>
                </a:solidFill>
                <a:latin typeface="TT Supermolot Condensed"/>
              </a:rPr>
              <a:t>O Objetivo é criar uma cena com algum realismo e permitir ao utilizador a visão de vários pontos de vista, garantindo uma boa experiência interativa.      </a:t>
            </a:r>
          </a:p>
        </p:txBody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704015" y="1320655"/>
            <a:ext cx="3328004" cy="778993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-10800000">
            <a:off x="5815996" y="2308286"/>
            <a:ext cx="3328004" cy="778993"/>
          </a:xfrm>
          <a:prstGeom prst="rect">
            <a:avLst/>
          </a:prstGeom>
        </p:spPr>
      </p:pic>
      <p:sp>
        <p:nvSpPr>
          <p:cNvPr name="Freeform 9" id="9"/>
          <p:cNvSpPr/>
          <p:nvPr/>
        </p:nvSpPr>
        <p:spPr>
          <a:xfrm flipH="false" flipV="false" rot="0">
            <a:off x="1028700" y="4260976"/>
            <a:ext cx="196699" cy="196699"/>
          </a:xfrm>
          <a:custGeom>
            <a:avLst/>
            <a:gdLst/>
            <a:ahLst/>
            <a:cxnLst/>
            <a:rect r="r" b="b" t="t" l="l"/>
            <a:pathLst>
              <a:path h="196699" w="196699">
                <a:moveTo>
                  <a:pt x="0" y="0"/>
                </a:moveTo>
                <a:lnTo>
                  <a:pt x="196699" y="0"/>
                </a:lnTo>
                <a:lnTo>
                  <a:pt x="196699" y="196699"/>
                </a:lnTo>
                <a:lnTo>
                  <a:pt x="0" y="19669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028700" y="6518642"/>
            <a:ext cx="196699" cy="196699"/>
          </a:xfrm>
          <a:custGeom>
            <a:avLst/>
            <a:gdLst/>
            <a:ahLst/>
            <a:cxnLst/>
            <a:rect r="r" b="b" t="t" l="l"/>
            <a:pathLst>
              <a:path h="196699" w="196699">
                <a:moveTo>
                  <a:pt x="0" y="0"/>
                </a:moveTo>
                <a:lnTo>
                  <a:pt x="196699" y="0"/>
                </a:lnTo>
                <a:lnTo>
                  <a:pt x="196699" y="196699"/>
                </a:lnTo>
                <a:lnTo>
                  <a:pt x="0" y="19669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5433909" y="141498"/>
            <a:ext cx="2190574" cy="3208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09"/>
              </a:lnSpc>
              <a:spcBef>
                <a:spcPct val="0"/>
              </a:spcBef>
            </a:pPr>
            <a:r>
              <a:rPr lang="en-US" sz="1792" spc="337">
                <a:solidFill>
                  <a:srgbClr val="FFFFFF"/>
                </a:solidFill>
                <a:latin typeface="Sansation"/>
              </a:rPr>
              <a:t>COSMIC VIEW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746522" y="9210675"/>
            <a:ext cx="4794955" cy="4194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8"/>
              </a:lnSpc>
              <a:spcBef>
                <a:spcPct val="0"/>
              </a:spcBef>
            </a:pPr>
            <a:r>
              <a:rPr lang="en-US" sz="2491" spc="473">
                <a:solidFill>
                  <a:srgbClr val="FFFFFF"/>
                </a:solidFill>
                <a:latin typeface="Sansation Light"/>
              </a:rPr>
              <a:t>2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8938278" y="9227650"/>
            <a:ext cx="402439" cy="402439"/>
          </a:xfrm>
          <a:custGeom>
            <a:avLst/>
            <a:gdLst/>
            <a:ahLst/>
            <a:cxnLst/>
            <a:rect r="r" b="b" t="t" l="l"/>
            <a:pathLst>
              <a:path h="402439" w="402439">
                <a:moveTo>
                  <a:pt x="0" y="0"/>
                </a:moveTo>
                <a:lnTo>
                  <a:pt x="402439" y="0"/>
                </a:lnTo>
                <a:lnTo>
                  <a:pt x="402439" y="402439"/>
                </a:lnTo>
                <a:lnTo>
                  <a:pt x="0" y="40243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-5400000">
            <a:off x="15893738" y="7643078"/>
            <a:ext cx="3715489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 spc="376">
                <a:solidFill>
                  <a:srgbClr val="FFFFFF"/>
                </a:solidFill>
                <a:latin typeface="Sansation"/>
              </a:rPr>
              <a:t>REQUISITOS</a:t>
            </a:r>
          </a:p>
        </p:txBody>
      </p:sp>
      <p:sp>
        <p:nvSpPr>
          <p:cNvPr name="AutoShape 4" id="4"/>
          <p:cNvSpPr/>
          <p:nvPr/>
        </p:nvSpPr>
        <p:spPr>
          <a:xfrm rot="5400000">
            <a:off x="14176006" y="3577699"/>
            <a:ext cx="7231598" cy="0"/>
          </a:xfrm>
          <a:prstGeom prst="line">
            <a:avLst/>
          </a:prstGeom>
          <a:ln cap="rnd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>
            <a:off x="3009151" y="6871315"/>
            <a:ext cx="1938192" cy="23812"/>
          </a:xfrm>
          <a:prstGeom prst="line">
            <a:avLst/>
          </a:prstGeom>
          <a:ln cap="flat" w="476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 flipV="true">
            <a:off x="5610006" y="6871315"/>
            <a:ext cx="2380478" cy="23812"/>
          </a:xfrm>
          <a:prstGeom prst="line">
            <a:avLst/>
          </a:prstGeom>
          <a:ln cap="flat" w="476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 flipV="true">
            <a:off x="11696290" y="6871691"/>
            <a:ext cx="2429847" cy="11530"/>
          </a:xfrm>
          <a:prstGeom prst="line">
            <a:avLst/>
          </a:prstGeom>
          <a:ln cap="flat" w="476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8" id="8"/>
          <p:cNvSpPr/>
          <p:nvPr/>
        </p:nvSpPr>
        <p:spPr>
          <a:xfrm>
            <a:off x="1028700" y="6871315"/>
            <a:ext cx="1317787" cy="0"/>
          </a:xfrm>
          <a:prstGeom prst="line">
            <a:avLst/>
          </a:prstGeom>
          <a:ln cap="flat" w="476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9" id="9"/>
          <p:cNvGrpSpPr/>
          <p:nvPr/>
        </p:nvGrpSpPr>
        <p:grpSpPr>
          <a:xfrm rot="0">
            <a:off x="2346487" y="6539983"/>
            <a:ext cx="662664" cy="662664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4947342" y="6563795"/>
            <a:ext cx="662664" cy="662664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7990484" y="6539983"/>
            <a:ext cx="662664" cy="662664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4126137" y="6540359"/>
            <a:ext cx="662664" cy="662664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1028700" y="7345898"/>
            <a:ext cx="3298237" cy="471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0"/>
              </a:lnSpc>
              <a:spcBef>
                <a:spcPct val="0"/>
              </a:spcBef>
            </a:pPr>
            <a:r>
              <a:rPr lang="en-US" sz="2800" spc="526">
                <a:solidFill>
                  <a:srgbClr val="FFFFFF"/>
                </a:solidFill>
                <a:latin typeface="TT Supermolot Condensed Bold"/>
              </a:rPr>
              <a:t>Objetos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3575334" y="4956794"/>
            <a:ext cx="3406680" cy="1462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0"/>
              </a:lnSpc>
              <a:spcBef>
                <a:spcPct val="0"/>
              </a:spcBef>
            </a:pPr>
            <a:r>
              <a:rPr lang="en-US" sz="2800" spc="526">
                <a:solidFill>
                  <a:srgbClr val="FFFFFF"/>
                </a:solidFill>
                <a:latin typeface="TT Supermolot Condensed Bold"/>
              </a:rPr>
              <a:t>Órbitas, Translação e Rotação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6320869" y="7283094"/>
            <a:ext cx="4001893" cy="9671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0"/>
              </a:lnSpc>
            </a:pPr>
            <a:r>
              <a:rPr lang="en-US" sz="2800" spc="526">
                <a:solidFill>
                  <a:srgbClr val="FFFFFF"/>
                </a:solidFill>
                <a:latin typeface="TT Supermolot Condensed Bold"/>
              </a:rPr>
              <a:t>Iluminação,</a:t>
            </a:r>
          </a:p>
          <a:p>
            <a:pPr algn="ctr">
              <a:lnSpc>
                <a:spcPts val="3920"/>
              </a:lnSpc>
              <a:spcBef>
                <a:spcPct val="0"/>
              </a:spcBef>
            </a:pPr>
            <a:r>
              <a:rPr lang="en-US" sz="2800" spc="526">
                <a:solidFill>
                  <a:srgbClr val="FFFFFF"/>
                </a:solidFill>
                <a:latin typeface="TT Supermolot Condensed Bold"/>
              </a:rPr>
              <a:t> Brilho e Texturas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2719163" y="7345898"/>
            <a:ext cx="3476613" cy="471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0"/>
              </a:lnSpc>
              <a:spcBef>
                <a:spcPct val="0"/>
              </a:spcBef>
            </a:pPr>
            <a:r>
              <a:rPr lang="en-US" sz="2800" spc="526">
                <a:solidFill>
                  <a:srgbClr val="FFFFFF"/>
                </a:solidFill>
                <a:latin typeface="TT Supermolot Condensed Bold"/>
              </a:rPr>
              <a:t>Interatividade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485515" y="4058549"/>
            <a:ext cx="13428323" cy="422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sz="2500" spc="470">
                <a:solidFill>
                  <a:srgbClr val="FFFFFF"/>
                </a:solidFill>
                <a:latin typeface="TT Supermolot Condensed"/>
              </a:rPr>
              <a:t>A versão final do projeto deve incluir:</a:t>
            </a:r>
          </a:p>
        </p:txBody>
      </p:sp>
      <p:grpSp>
        <p:nvGrpSpPr>
          <p:cNvPr name="Group 26" id="26"/>
          <p:cNvGrpSpPr/>
          <p:nvPr/>
        </p:nvGrpSpPr>
        <p:grpSpPr>
          <a:xfrm rot="0">
            <a:off x="11033626" y="6551889"/>
            <a:ext cx="662664" cy="662664"/>
            <a:chOff x="0" y="0"/>
            <a:chExt cx="812800" cy="8128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28" id="28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</a:p>
          </p:txBody>
        </p:sp>
      </p:grpSp>
      <p:sp>
        <p:nvSpPr>
          <p:cNvPr name="AutoShape 29" id="29"/>
          <p:cNvSpPr/>
          <p:nvPr/>
        </p:nvSpPr>
        <p:spPr>
          <a:xfrm>
            <a:off x="8653148" y="6871315"/>
            <a:ext cx="2380478" cy="11906"/>
          </a:xfrm>
          <a:prstGeom prst="line">
            <a:avLst/>
          </a:prstGeom>
          <a:ln cap="flat" w="476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0" id="30"/>
          <p:cNvSpPr txBox="true"/>
          <p:nvPr/>
        </p:nvSpPr>
        <p:spPr>
          <a:xfrm rot="0">
            <a:off x="9661618" y="5452094"/>
            <a:ext cx="3406680" cy="9671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0"/>
              </a:lnSpc>
              <a:spcBef>
                <a:spcPct val="0"/>
              </a:spcBef>
            </a:pPr>
            <a:r>
              <a:rPr lang="en-US" sz="2800" spc="526">
                <a:solidFill>
                  <a:srgbClr val="FFFFFF"/>
                </a:solidFill>
                <a:latin typeface="TT Supermolot Condensed Bold"/>
              </a:rPr>
              <a:t>Controlo da Câmara</a:t>
            </a:r>
          </a:p>
        </p:txBody>
      </p:sp>
      <p:sp>
        <p:nvSpPr>
          <p:cNvPr name="AutoShape 31" id="31"/>
          <p:cNvSpPr/>
          <p:nvPr/>
        </p:nvSpPr>
        <p:spPr>
          <a:xfrm flipV="true">
            <a:off x="14788801" y="6871315"/>
            <a:ext cx="2032210" cy="376"/>
          </a:xfrm>
          <a:prstGeom prst="line">
            <a:avLst/>
          </a:prstGeom>
          <a:ln cap="flat" w="476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2" id="32"/>
          <p:cNvSpPr txBox="true"/>
          <p:nvPr/>
        </p:nvSpPr>
        <p:spPr>
          <a:xfrm rot="0">
            <a:off x="1485515" y="1576801"/>
            <a:ext cx="12721119" cy="1120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88"/>
              </a:lnSpc>
              <a:spcBef>
                <a:spcPct val="0"/>
              </a:spcBef>
            </a:pPr>
            <a:r>
              <a:rPr lang="en-US" sz="6491" spc="1220">
                <a:solidFill>
                  <a:srgbClr val="FFFFFF"/>
                </a:solidFill>
                <a:latin typeface="Sansation"/>
              </a:rPr>
              <a:t>REQUISITOS</a:t>
            </a:r>
          </a:p>
        </p:txBody>
      </p:sp>
      <p:pic>
        <p:nvPicPr>
          <p:cNvPr name="Picture 33" id="3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704015" y="1320655"/>
            <a:ext cx="3328004" cy="778993"/>
          </a:xfrm>
          <a:prstGeom prst="rect">
            <a:avLst/>
          </a:prstGeom>
        </p:spPr>
      </p:pic>
      <p:pic>
        <p:nvPicPr>
          <p:cNvPr name="Picture 34" id="34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-10800000">
            <a:off x="5325144" y="2308286"/>
            <a:ext cx="3328004" cy="778993"/>
          </a:xfrm>
          <a:prstGeom prst="rect">
            <a:avLst/>
          </a:prstGeom>
        </p:spPr>
      </p:pic>
      <p:sp>
        <p:nvSpPr>
          <p:cNvPr name="Freeform 35" id="35"/>
          <p:cNvSpPr/>
          <p:nvPr/>
        </p:nvSpPr>
        <p:spPr>
          <a:xfrm flipH="false" flipV="false" rot="0">
            <a:off x="1028700" y="4195149"/>
            <a:ext cx="196699" cy="196699"/>
          </a:xfrm>
          <a:custGeom>
            <a:avLst/>
            <a:gdLst/>
            <a:ahLst/>
            <a:cxnLst/>
            <a:rect r="r" b="b" t="t" l="l"/>
            <a:pathLst>
              <a:path h="196699" w="196699">
                <a:moveTo>
                  <a:pt x="0" y="0"/>
                </a:moveTo>
                <a:lnTo>
                  <a:pt x="196699" y="0"/>
                </a:lnTo>
                <a:lnTo>
                  <a:pt x="196699" y="196699"/>
                </a:lnTo>
                <a:lnTo>
                  <a:pt x="0" y="19669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6" id="36"/>
          <p:cNvSpPr txBox="true"/>
          <p:nvPr/>
        </p:nvSpPr>
        <p:spPr>
          <a:xfrm rot="0">
            <a:off x="15433909" y="141498"/>
            <a:ext cx="2190574" cy="3208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09"/>
              </a:lnSpc>
              <a:spcBef>
                <a:spcPct val="0"/>
              </a:spcBef>
            </a:pPr>
            <a:r>
              <a:rPr lang="en-US" sz="1792" spc="337">
                <a:solidFill>
                  <a:srgbClr val="FFFFFF"/>
                </a:solidFill>
                <a:latin typeface="Sansation"/>
              </a:rPr>
              <a:t>COSMIC VIEW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6746522" y="9210675"/>
            <a:ext cx="4794955" cy="4194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8"/>
              </a:lnSpc>
              <a:spcBef>
                <a:spcPct val="0"/>
              </a:spcBef>
            </a:pPr>
            <a:r>
              <a:rPr lang="en-US" sz="2491" spc="473">
                <a:solidFill>
                  <a:srgbClr val="FFFFFF"/>
                </a:solidFill>
                <a:latin typeface="Sansation Light"/>
              </a:rPr>
              <a:t>3</a:t>
            </a:r>
          </a:p>
        </p:txBody>
      </p:sp>
      <p:sp>
        <p:nvSpPr>
          <p:cNvPr name="Freeform 38" id="38"/>
          <p:cNvSpPr/>
          <p:nvPr/>
        </p:nvSpPr>
        <p:spPr>
          <a:xfrm flipH="false" flipV="false" rot="0">
            <a:off x="8938278" y="9227650"/>
            <a:ext cx="402439" cy="402439"/>
          </a:xfrm>
          <a:custGeom>
            <a:avLst/>
            <a:gdLst/>
            <a:ahLst/>
            <a:cxnLst/>
            <a:rect r="r" b="b" t="t" l="l"/>
            <a:pathLst>
              <a:path h="402439" w="402439">
                <a:moveTo>
                  <a:pt x="0" y="0"/>
                </a:moveTo>
                <a:lnTo>
                  <a:pt x="402439" y="0"/>
                </a:lnTo>
                <a:lnTo>
                  <a:pt x="402439" y="402439"/>
                </a:lnTo>
                <a:lnTo>
                  <a:pt x="0" y="40243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809536" y="3635347"/>
            <a:ext cx="14668928" cy="17583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383"/>
              </a:lnSpc>
              <a:spcBef>
                <a:spcPct val="0"/>
              </a:spcBef>
            </a:pPr>
            <a:r>
              <a:rPr lang="en-US" sz="10273" spc="1931">
                <a:solidFill>
                  <a:srgbClr val="FFFFFF"/>
                </a:solidFill>
                <a:latin typeface="Beautifully Delicious Sans"/>
              </a:rPr>
              <a:t>PROGRESSO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889973" y="6330826"/>
            <a:ext cx="12508054" cy="5857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37"/>
              </a:lnSpc>
            </a:pPr>
            <a:r>
              <a:rPr lang="en-US" sz="3455" spc="649">
                <a:solidFill>
                  <a:srgbClr val="FFFFFF"/>
                </a:solidFill>
                <a:latin typeface="TT Supermolot Condensed"/>
              </a:rPr>
              <a:t>TRABALHOS DESENVOLVIDOS ATÉ AO MOMENTO</a:t>
            </a:r>
          </a:p>
        </p:txBody>
      </p:sp>
      <p:sp>
        <p:nvSpPr>
          <p:cNvPr name="AutoShape 5" id="5"/>
          <p:cNvSpPr/>
          <p:nvPr/>
        </p:nvSpPr>
        <p:spPr>
          <a:xfrm rot="0">
            <a:off x="5058733" y="5584198"/>
            <a:ext cx="8170534" cy="0"/>
          </a:xfrm>
          <a:prstGeom prst="line">
            <a:avLst/>
          </a:prstGeom>
          <a:ln cap="rnd" w="476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15896429" y="173396"/>
            <a:ext cx="2190574" cy="3208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09"/>
              </a:lnSpc>
              <a:spcBef>
                <a:spcPct val="0"/>
              </a:spcBef>
            </a:pPr>
            <a:r>
              <a:rPr lang="en-US" sz="1792" spc="337">
                <a:solidFill>
                  <a:srgbClr val="FFFFFF"/>
                </a:solidFill>
                <a:latin typeface="Sansation"/>
              </a:rPr>
              <a:t>COSMIC VIEW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746522" y="9210675"/>
            <a:ext cx="4794955" cy="4194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8"/>
              </a:lnSpc>
              <a:spcBef>
                <a:spcPct val="0"/>
              </a:spcBef>
            </a:pPr>
            <a:r>
              <a:rPr lang="en-US" sz="2491" spc="473">
                <a:solidFill>
                  <a:srgbClr val="FFFFFF"/>
                </a:solidFill>
                <a:latin typeface="Sansation Light"/>
              </a:rPr>
              <a:t>4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8938278" y="9227650"/>
            <a:ext cx="402439" cy="402439"/>
          </a:xfrm>
          <a:custGeom>
            <a:avLst/>
            <a:gdLst/>
            <a:ahLst/>
            <a:cxnLst/>
            <a:rect r="r" b="b" t="t" l="l"/>
            <a:pathLst>
              <a:path h="402439" w="402439">
                <a:moveTo>
                  <a:pt x="0" y="0"/>
                </a:moveTo>
                <a:lnTo>
                  <a:pt x="402439" y="0"/>
                </a:lnTo>
                <a:lnTo>
                  <a:pt x="402439" y="402439"/>
                </a:lnTo>
                <a:lnTo>
                  <a:pt x="0" y="4024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-5400000">
            <a:off x="15874688" y="7757720"/>
            <a:ext cx="3715489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 spc="376">
                <a:solidFill>
                  <a:srgbClr val="FFFFFF"/>
                </a:solidFill>
                <a:latin typeface="Sansation"/>
              </a:rPr>
              <a:t>PROGRESSO</a:t>
            </a:r>
          </a:p>
        </p:txBody>
      </p:sp>
      <p:sp>
        <p:nvSpPr>
          <p:cNvPr name="AutoShape 4" id="4"/>
          <p:cNvSpPr/>
          <p:nvPr/>
        </p:nvSpPr>
        <p:spPr>
          <a:xfrm rot="5400000">
            <a:off x="13971410" y="3746736"/>
            <a:ext cx="7569672" cy="0"/>
          </a:xfrm>
          <a:prstGeom prst="line">
            <a:avLst/>
          </a:prstGeom>
          <a:ln cap="rnd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1134637" y="1271835"/>
            <a:ext cx="12721119" cy="979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68"/>
              </a:lnSpc>
              <a:spcBef>
                <a:spcPct val="0"/>
              </a:spcBef>
            </a:pPr>
            <a:r>
              <a:rPr lang="en-US" sz="5691" spc="1070">
                <a:solidFill>
                  <a:srgbClr val="FFFFFF"/>
                </a:solidFill>
                <a:latin typeface="Sansation"/>
              </a:rPr>
              <a:t>OBJETOS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544525" y="1044721"/>
            <a:ext cx="2917174" cy="682829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-10800000">
            <a:off x="3047463" y="1930392"/>
            <a:ext cx="2741193" cy="641637"/>
          </a:xfrm>
          <a:prstGeom prst="rect">
            <a:avLst/>
          </a:prstGeom>
        </p:spPr>
      </p:pic>
      <p:sp>
        <p:nvSpPr>
          <p:cNvPr name="Freeform 8" id="8"/>
          <p:cNvSpPr/>
          <p:nvPr/>
        </p:nvSpPr>
        <p:spPr>
          <a:xfrm flipH="false" flipV="false" rot="0">
            <a:off x="832001" y="3764527"/>
            <a:ext cx="196699" cy="196699"/>
          </a:xfrm>
          <a:custGeom>
            <a:avLst/>
            <a:gdLst/>
            <a:ahLst/>
            <a:cxnLst/>
            <a:rect r="r" b="b" t="t" l="l"/>
            <a:pathLst>
              <a:path h="196699" w="196699">
                <a:moveTo>
                  <a:pt x="0" y="0"/>
                </a:moveTo>
                <a:lnTo>
                  <a:pt x="196699" y="0"/>
                </a:lnTo>
                <a:lnTo>
                  <a:pt x="196699" y="196698"/>
                </a:lnTo>
                <a:lnTo>
                  <a:pt x="0" y="19669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8178974" y="1612209"/>
            <a:ext cx="9121793" cy="6105642"/>
          </a:xfrm>
          <a:custGeom>
            <a:avLst/>
            <a:gdLst/>
            <a:ahLst/>
            <a:cxnLst/>
            <a:rect r="r" b="b" t="t" l="l"/>
            <a:pathLst>
              <a:path h="6105642" w="9121793">
                <a:moveTo>
                  <a:pt x="0" y="0"/>
                </a:moveTo>
                <a:lnTo>
                  <a:pt x="9121793" y="0"/>
                </a:lnTo>
                <a:lnTo>
                  <a:pt x="9121793" y="6105643"/>
                </a:lnTo>
                <a:lnTo>
                  <a:pt x="0" y="610564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246280" y="3613622"/>
            <a:ext cx="6628028" cy="1002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60"/>
              </a:lnSpc>
              <a:spcBef>
                <a:spcPct val="0"/>
              </a:spcBef>
            </a:pPr>
            <a:r>
              <a:rPr lang="en-US" sz="2900" spc="545">
                <a:solidFill>
                  <a:srgbClr val="FFFFFF"/>
                </a:solidFill>
                <a:latin typeface="TT Supermolot Condensed"/>
              </a:rPr>
              <a:t>Foram criados os 8 planetas com os parâmetros próprios: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247446" y="5086350"/>
            <a:ext cx="7449382" cy="27545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145908" indent="-381969" lvl="2">
              <a:lnSpc>
                <a:spcPts val="3715"/>
              </a:lnSpc>
              <a:buFont typeface="Arial"/>
              <a:buChar char="⚬"/>
            </a:pPr>
            <a:r>
              <a:rPr lang="en-US" sz="2653" spc="498">
                <a:solidFill>
                  <a:srgbClr val="FFFFFF"/>
                </a:solidFill>
                <a:latin typeface="TT Supermolot Condensed"/>
              </a:rPr>
              <a:t>Nome</a:t>
            </a:r>
          </a:p>
          <a:p>
            <a:pPr algn="l" marL="1145908" indent="-381969" lvl="2">
              <a:lnSpc>
                <a:spcPts val="3715"/>
              </a:lnSpc>
              <a:buFont typeface="Arial"/>
              <a:buChar char="⚬"/>
            </a:pPr>
            <a:r>
              <a:rPr lang="en-US" sz="2653" spc="498">
                <a:solidFill>
                  <a:srgbClr val="FFFFFF"/>
                </a:solidFill>
                <a:latin typeface="TT Supermolot Condensed"/>
              </a:rPr>
              <a:t>Cor</a:t>
            </a:r>
          </a:p>
          <a:p>
            <a:pPr algn="l" marL="1145908" indent="-381969" lvl="2">
              <a:lnSpc>
                <a:spcPts val="3715"/>
              </a:lnSpc>
              <a:buFont typeface="Arial"/>
              <a:buChar char="⚬"/>
            </a:pPr>
            <a:r>
              <a:rPr lang="en-US" sz="2653" spc="498">
                <a:solidFill>
                  <a:srgbClr val="FFFFFF"/>
                </a:solidFill>
                <a:latin typeface="TT Supermolot Condensed"/>
              </a:rPr>
              <a:t>Tamanho</a:t>
            </a:r>
          </a:p>
          <a:p>
            <a:pPr algn="l" marL="1145908" indent="-381969" lvl="2">
              <a:lnSpc>
                <a:spcPts val="3715"/>
              </a:lnSpc>
              <a:buFont typeface="Arial"/>
              <a:buChar char="⚬"/>
            </a:pPr>
            <a:r>
              <a:rPr lang="en-US" sz="2653" spc="498">
                <a:solidFill>
                  <a:srgbClr val="FFFFFF"/>
                </a:solidFill>
                <a:latin typeface="TT Supermolot Condensed"/>
              </a:rPr>
              <a:t>Distância ao sol</a:t>
            </a:r>
          </a:p>
          <a:p>
            <a:pPr algn="l" marL="1145908" indent="-381969" lvl="2">
              <a:lnSpc>
                <a:spcPts val="3715"/>
              </a:lnSpc>
              <a:buFont typeface="Arial"/>
              <a:buChar char="⚬"/>
            </a:pPr>
            <a:r>
              <a:rPr lang="en-US" sz="2653" spc="498">
                <a:solidFill>
                  <a:srgbClr val="FFFFFF"/>
                </a:solidFill>
                <a:latin typeface="TT Supermolot Condensed"/>
              </a:rPr>
              <a:t>Velocidade</a:t>
            </a:r>
          </a:p>
          <a:p>
            <a:pPr algn="l">
              <a:lnSpc>
                <a:spcPts val="3435"/>
              </a:lnSpc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15433909" y="141498"/>
            <a:ext cx="2190574" cy="3208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09"/>
              </a:lnSpc>
              <a:spcBef>
                <a:spcPct val="0"/>
              </a:spcBef>
            </a:pPr>
            <a:r>
              <a:rPr lang="en-US" sz="1792" spc="337">
                <a:solidFill>
                  <a:srgbClr val="FFFFFF"/>
                </a:solidFill>
                <a:latin typeface="Sansation"/>
              </a:rPr>
              <a:t>COSMIC VIEW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746522" y="9210675"/>
            <a:ext cx="4794955" cy="4194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8"/>
              </a:lnSpc>
              <a:spcBef>
                <a:spcPct val="0"/>
              </a:spcBef>
            </a:pPr>
            <a:r>
              <a:rPr lang="en-US" sz="2491" spc="473">
                <a:solidFill>
                  <a:srgbClr val="FFFFFF"/>
                </a:solidFill>
                <a:latin typeface="Sansation Light"/>
              </a:rPr>
              <a:t>5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8938278" y="9227650"/>
            <a:ext cx="402439" cy="402439"/>
          </a:xfrm>
          <a:custGeom>
            <a:avLst/>
            <a:gdLst/>
            <a:ahLst/>
            <a:cxnLst/>
            <a:rect r="r" b="b" t="t" l="l"/>
            <a:pathLst>
              <a:path h="402439" w="402439">
                <a:moveTo>
                  <a:pt x="0" y="0"/>
                </a:moveTo>
                <a:lnTo>
                  <a:pt x="402439" y="0"/>
                </a:lnTo>
                <a:lnTo>
                  <a:pt x="402439" y="402439"/>
                </a:lnTo>
                <a:lnTo>
                  <a:pt x="0" y="40243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495197" y="2023218"/>
            <a:ext cx="10056127" cy="6240564"/>
          </a:xfrm>
          <a:custGeom>
            <a:avLst/>
            <a:gdLst/>
            <a:ahLst/>
            <a:cxnLst/>
            <a:rect r="r" b="b" t="t" l="l"/>
            <a:pathLst>
              <a:path h="6240564" w="10056127">
                <a:moveTo>
                  <a:pt x="0" y="0"/>
                </a:moveTo>
                <a:lnTo>
                  <a:pt x="10056127" y="0"/>
                </a:lnTo>
                <a:lnTo>
                  <a:pt x="10056127" y="6240564"/>
                </a:lnTo>
                <a:lnTo>
                  <a:pt x="0" y="62405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-5400000">
            <a:off x="15874688" y="7757720"/>
            <a:ext cx="3715489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 spc="376">
                <a:solidFill>
                  <a:srgbClr val="FFFFFF"/>
                </a:solidFill>
                <a:latin typeface="Sansation"/>
              </a:rPr>
              <a:t>PROGRESSO</a:t>
            </a:r>
          </a:p>
        </p:txBody>
      </p:sp>
      <p:sp>
        <p:nvSpPr>
          <p:cNvPr name="AutoShape 5" id="5"/>
          <p:cNvSpPr/>
          <p:nvPr/>
        </p:nvSpPr>
        <p:spPr>
          <a:xfrm rot="5400000">
            <a:off x="13971410" y="3746736"/>
            <a:ext cx="7569672" cy="0"/>
          </a:xfrm>
          <a:prstGeom prst="line">
            <a:avLst/>
          </a:prstGeom>
          <a:ln cap="rnd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1134637" y="1271835"/>
            <a:ext cx="12721119" cy="979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68"/>
              </a:lnSpc>
              <a:spcBef>
                <a:spcPct val="0"/>
              </a:spcBef>
            </a:pPr>
            <a:r>
              <a:rPr lang="en-US" sz="5691" spc="1070">
                <a:solidFill>
                  <a:srgbClr val="FFFFFF"/>
                </a:solidFill>
                <a:latin typeface="Sansation"/>
              </a:rPr>
              <a:t>ILUMINAÇÃO</a:t>
            </a:r>
          </a:p>
        </p:txBody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544525" y="1044721"/>
            <a:ext cx="2917174" cy="682829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-10800000">
            <a:off x="4881596" y="1930392"/>
            <a:ext cx="2741193" cy="641637"/>
          </a:xfrm>
          <a:prstGeom prst="rect">
            <a:avLst/>
          </a:prstGeom>
        </p:spPr>
      </p:pic>
      <p:sp>
        <p:nvSpPr>
          <p:cNvPr name="Freeform 9" id="9"/>
          <p:cNvSpPr/>
          <p:nvPr/>
        </p:nvSpPr>
        <p:spPr>
          <a:xfrm flipH="false" flipV="false" rot="0">
            <a:off x="847950" y="3939965"/>
            <a:ext cx="196699" cy="196699"/>
          </a:xfrm>
          <a:custGeom>
            <a:avLst/>
            <a:gdLst/>
            <a:ahLst/>
            <a:cxnLst/>
            <a:rect r="r" b="b" t="t" l="l"/>
            <a:pathLst>
              <a:path h="196699" w="196699">
                <a:moveTo>
                  <a:pt x="0" y="0"/>
                </a:moveTo>
                <a:lnTo>
                  <a:pt x="196699" y="0"/>
                </a:lnTo>
                <a:lnTo>
                  <a:pt x="196699" y="196699"/>
                </a:lnTo>
                <a:lnTo>
                  <a:pt x="0" y="19669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262229" y="3741214"/>
            <a:ext cx="6628028" cy="1002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60"/>
              </a:lnSpc>
              <a:spcBef>
                <a:spcPct val="0"/>
              </a:spcBef>
            </a:pPr>
            <a:r>
              <a:rPr lang="en-US" sz="2900" spc="545">
                <a:solidFill>
                  <a:srgbClr val="FFFFFF"/>
                </a:solidFill>
                <a:latin typeface="TT Supermolot Condensed"/>
              </a:rPr>
              <a:t>Foi criado o sol que é o centro e a fonte de luz da cena.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865505" y="6005494"/>
            <a:ext cx="196699" cy="196699"/>
          </a:xfrm>
          <a:custGeom>
            <a:avLst/>
            <a:gdLst/>
            <a:ahLst/>
            <a:cxnLst/>
            <a:rect r="r" b="b" t="t" l="l"/>
            <a:pathLst>
              <a:path h="196699" w="196699">
                <a:moveTo>
                  <a:pt x="0" y="0"/>
                </a:moveTo>
                <a:lnTo>
                  <a:pt x="196699" y="0"/>
                </a:lnTo>
                <a:lnTo>
                  <a:pt x="196699" y="196699"/>
                </a:lnTo>
                <a:lnTo>
                  <a:pt x="0" y="19669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262229" y="5791543"/>
            <a:ext cx="6628028" cy="1002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60"/>
              </a:lnSpc>
              <a:spcBef>
                <a:spcPct val="0"/>
              </a:spcBef>
            </a:pPr>
            <a:r>
              <a:rPr lang="en-US" sz="2900" spc="545">
                <a:solidFill>
                  <a:srgbClr val="FFFFFF"/>
                </a:solidFill>
                <a:latin typeface="TT Supermolot Condensed"/>
              </a:rPr>
              <a:t>Cada planeta tem a sua sombra.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5433909" y="141498"/>
            <a:ext cx="2190574" cy="3208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09"/>
              </a:lnSpc>
              <a:spcBef>
                <a:spcPct val="0"/>
              </a:spcBef>
            </a:pPr>
            <a:r>
              <a:rPr lang="en-US" sz="1792" spc="337">
                <a:solidFill>
                  <a:srgbClr val="FFFFFF"/>
                </a:solidFill>
                <a:latin typeface="Sansation"/>
              </a:rPr>
              <a:t>COSMIC VIEW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9086614" y="2059265"/>
            <a:ext cx="411065" cy="246639"/>
          </a:xfrm>
          <a:custGeom>
            <a:avLst/>
            <a:gdLst/>
            <a:ahLst/>
            <a:cxnLst/>
            <a:rect r="r" b="b" t="t" l="l"/>
            <a:pathLst>
              <a:path h="246639" w="411065">
                <a:moveTo>
                  <a:pt x="0" y="0"/>
                </a:moveTo>
                <a:lnTo>
                  <a:pt x="411065" y="0"/>
                </a:lnTo>
                <a:lnTo>
                  <a:pt x="411065" y="246639"/>
                </a:lnTo>
                <a:lnTo>
                  <a:pt x="0" y="24663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6746522" y="9210675"/>
            <a:ext cx="4794955" cy="4194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8"/>
              </a:lnSpc>
              <a:spcBef>
                <a:spcPct val="0"/>
              </a:spcBef>
            </a:pPr>
            <a:r>
              <a:rPr lang="en-US" sz="2491" spc="473">
                <a:solidFill>
                  <a:srgbClr val="FFFFFF"/>
                </a:solidFill>
                <a:latin typeface="Sansation Light"/>
              </a:rPr>
              <a:t>6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8938278" y="9227650"/>
            <a:ext cx="402439" cy="402439"/>
          </a:xfrm>
          <a:custGeom>
            <a:avLst/>
            <a:gdLst/>
            <a:ahLst/>
            <a:cxnLst/>
            <a:rect r="r" b="b" t="t" l="l"/>
            <a:pathLst>
              <a:path h="402439" w="402439">
                <a:moveTo>
                  <a:pt x="0" y="0"/>
                </a:moveTo>
                <a:lnTo>
                  <a:pt x="402439" y="0"/>
                </a:lnTo>
                <a:lnTo>
                  <a:pt x="402439" y="402439"/>
                </a:lnTo>
                <a:lnTo>
                  <a:pt x="0" y="40243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-5400000">
            <a:off x="15874688" y="7757720"/>
            <a:ext cx="3715489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 spc="376">
                <a:solidFill>
                  <a:srgbClr val="FFFFFF"/>
                </a:solidFill>
                <a:latin typeface="Sansation"/>
              </a:rPr>
              <a:t>PROGRESSO</a:t>
            </a:r>
          </a:p>
        </p:txBody>
      </p:sp>
      <p:sp>
        <p:nvSpPr>
          <p:cNvPr name="AutoShape 4" id="4"/>
          <p:cNvSpPr/>
          <p:nvPr/>
        </p:nvSpPr>
        <p:spPr>
          <a:xfrm rot="5400000">
            <a:off x="13971410" y="3746736"/>
            <a:ext cx="7569672" cy="0"/>
          </a:xfrm>
          <a:prstGeom prst="line">
            <a:avLst/>
          </a:prstGeom>
          <a:ln cap="rnd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1134637" y="1271835"/>
            <a:ext cx="12721119" cy="979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68"/>
              </a:lnSpc>
              <a:spcBef>
                <a:spcPct val="0"/>
              </a:spcBef>
            </a:pPr>
            <a:r>
              <a:rPr lang="en-US" sz="5691" spc="1070">
                <a:solidFill>
                  <a:srgbClr val="FFFFFF"/>
                </a:solidFill>
                <a:latin typeface="Sansation"/>
              </a:rPr>
              <a:t>CÂMARA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544525" y="1044721"/>
            <a:ext cx="2917174" cy="682829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-10800000">
            <a:off x="2983667" y="1930392"/>
            <a:ext cx="2741193" cy="641637"/>
          </a:xfrm>
          <a:prstGeom prst="rect">
            <a:avLst/>
          </a:prstGeom>
        </p:spPr>
      </p:pic>
      <p:sp>
        <p:nvSpPr>
          <p:cNvPr name="Freeform 8" id="8"/>
          <p:cNvSpPr/>
          <p:nvPr/>
        </p:nvSpPr>
        <p:spPr>
          <a:xfrm flipH="false" flipV="false" rot="0">
            <a:off x="847950" y="3939965"/>
            <a:ext cx="196699" cy="196699"/>
          </a:xfrm>
          <a:custGeom>
            <a:avLst/>
            <a:gdLst/>
            <a:ahLst/>
            <a:cxnLst/>
            <a:rect r="r" b="b" t="t" l="l"/>
            <a:pathLst>
              <a:path h="196699" w="196699">
                <a:moveTo>
                  <a:pt x="0" y="0"/>
                </a:moveTo>
                <a:lnTo>
                  <a:pt x="196699" y="0"/>
                </a:lnTo>
                <a:lnTo>
                  <a:pt x="196699" y="196699"/>
                </a:lnTo>
                <a:lnTo>
                  <a:pt x="0" y="19669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865505" y="6005494"/>
            <a:ext cx="196699" cy="196699"/>
          </a:xfrm>
          <a:custGeom>
            <a:avLst/>
            <a:gdLst/>
            <a:ahLst/>
            <a:cxnLst/>
            <a:rect r="r" b="b" t="t" l="l"/>
            <a:pathLst>
              <a:path h="196699" w="196699">
                <a:moveTo>
                  <a:pt x="0" y="0"/>
                </a:moveTo>
                <a:lnTo>
                  <a:pt x="196699" y="0"/>
                </a:lnTo>
                <a:lnTo>
                  <a:pt x="196699" y="196699"/>
                </a:lnTo>
                <a:lnTo>
                  <a:pt x="0" y="19669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7495197" y="2036887"/>
            <a:ext cx="9994438" cy="6213227"/>
          </a:xfrm>
          <a:custGeom>
            <a:avLst/>
            <a:gdLst/>
            <a:ahLst/>
            <a:cxnLst/>
            <a:rect r="r" b="b" t="t" l="l"/>
            <a:pathLst>
              <a:path h="6213227" w="9994438">
                <a:moveTo>
                  <a:pt x="0" y="0"/>
                </a:moveTo>
                <a:lnTo>
                  <a:pt x="9994438" y="0"/>
                </a:lnTo>
                <a:lnTo>
                  <a:pt x="9994438" y="6213226"/>
                </a:lnTo>
                <a:lnTo>
                  <a:pt x="0" y="621322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-11786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262229" y="3741214"/>
            <a:ext cx="6628028" cy="1462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0"/>
              </a:lnSpc>
              <a:spcBef>
                <a:spcPct val="0"/>
              </a:spcBef>
            </a:pPr>
            <a:r>
              <a:rPr lang="en-US" sz="2800" spc="526">
                <a:solidFill>
                  <a:srgbClr val="FFFFFF"/>
                </a:solidFill>
                <a:latin typeface="TT Supermolot Condensed"/>
              </a:rPr>
              <a:t>A câmara move-se com o rato enquando se pressionam os botões e se utiliza o scroll.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62229" y="5791543"/>
            <a:ext cx="6628028" cy="3443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0"/>
              </a:lnSpc>
              <a:spcBef>
                <a:spcPct val="0"/>
              </a:spcBef>
            </a:pPr>
            <a:r>
              <a:rPr lang="en-US" sz="2800" spc="526">
                <a:solidFill>
                  <a:srgbClr val="FFFFFF"/>
                </a:solidFill>
                <a:latin typeface="TT Supermolot Condensed"/>
              </a:rPr>
              <a:t>Os botões focam a câmara no planeta selecionado e esta movimenta-se num movimento de translação em torno do planeta, permitindo a visualização completa do mesmo.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5433909" y="141498"/>
            <a:ext cx="2190574" cy="3208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09"/>
              </a:lnSpc>
              <a:spcBef>
                <a:spcPct val="0"/>
              </a:spcBef>
            </a:pPr>
            <a:r>
              <a:rPr lang="en-US" sz="1792" spc="337">
                <a:solidFill>
                  <a:srgbClr val="FFFFFF"/>
                </a:solidFill>
                <a:latin typeface="Sansation"/>
              </a:rPr>
              <a:t>COSMIC VIEW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746522" y="9210675"/>
            <a:ext cx="4794955" cy="4194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8"/>
              </a:lnSpc>
              <a:spcBef>
                <a:spcPct val="0"/>
              </a:spcBef>
            </a:pPr>
            <a:r>
              <a:rPr lang="en-US" sz="2491" spc="473">
                <a:solidFill>
                  <a:srgbClr val="FFFFFF"/>
                </a:solidFill>
                <a:latin typeface="Sansation Light"/>
              </a:rPr>
              <a:t>7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8938278" y="9227650"/>
            <a:ext cx="402439" cy="402439"/>
          </a:xfrm>
          <a:custGeom>
            <a:avLst/>
            <a:gdLst/>
            <a:ahLst/>
            <a:cxnLst/>
            <a:rect r="r" b="b" t="t" l="l"/>
            <a:pathLst>
              <a:path h="402439" w="402439">
                <a:moveTo>
                  <a:pt x="0" y="0"/>
                </a:moveTo>
                <a:lnTo>
                  <a:pt x="402439" y="0"/>
                </a:lnTo>
                <a:lnTo>
                  <a:pt x="402439" y="402439"/>
                </a:lnTo>
                <a:lnTo>
                  <a:pt x="0" y="40243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612245" y="1818673"/>
            <a:ext cx="9144000" cy="8251075"/>
          </a:xfrm>
          <a:custGeom>
            <a:avLst/>
            <a:gdLst/>
            <a:ahLst/>
            <a:cxnLst/>
            <a:rect r="r" b="b" t="t" l="l"/>
            <a:pathLst>
              <a:path h="8251075" w="9144000">
                <a:moveTo>
                  <a:pt x="0" y="0"/>
                </a:moveTo>
                <a:lnTo>
                  <a:pt x="9144000" y="0"/>
                </a:lnTo>
                <a:lnTo>
                  <a:pt x="9144000" y="8251075"/>
                </a:lnTo>
                <a:lnTo>
                  <a:pt x="0" y="825107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-5400000">
            <a:off x="15874688" y="7757720"/>
            <a:ext cx="3715489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 spc="376">
                <a:solidFill>
                  <a:srgbClr val="FFFFFF"/>
                </a:solidFill>
                <a:latin typeface="Sansation"/>
              </a:rPr>
              <a:t>PROGRESSO</a:t>
            </a:r>
          </a:p>
        </p:txBody>
      </p:sp>
      <p:sp>
        <p:nvSpPr>
          <p:cNvPr name="AutoShape 5" id="5"/>
          <p:cNvSpPr/>
          <p:nvPr/>
        </p:nvSpPr>
        <p:spPr>
          <a:xfrm rot="5400000">
            <a:off x="13971410" y="3746736"/>
            <a:ext cx="7569672" cy="0"/>
          </a:xfrm>
          <a:prstGeom prst="line">
            <a:avLst/>
          </a:prstGeom>
          <a:ln cap="rnd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1134637" y="1271835"/>
            <a:ext cx="12721119" cy="979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68"/>
              </a:lnSpc>
              <a:spcBef>
                <a:spcPct val="0"/>
              </a:spcBef>
            </a:pPr>
            <a:r>
              <a:rPr lang="en-US" sz="5691" spc="1070">
                <a:solidFill>
                  <a:srgbClr val="FFFFFF"/>
                </a:solidFill>
                <a:latin typeface="Sansation"/>
              </a:rPr>
              <a:t>ESTADO ATUAL</a:t>
            </a:r>
          </a:p>
        </p:txBody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544525" y="1044721"/>
            <a:ext cx="2917174" cy="682829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-10800000">
            <a:off x="6012958" y="1930392"/>
            <a:ext cx="2741193" cy="641637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1850894" y="4973867"/>
            <a:ext cx="7449382" cy="37641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145908" indent="-381969" lvl="2">
              <a:lnSpc>
                <a:spcPts val="3715"/>
              </a:lnSpc>
              <a:buFont typeface="Arial"/>
              <a:buChar char="⚬"/>
            </a:pPr>
            <a:r>
              <a:rPr lang="en-US" sz="2653" spc="498">
                <a:solidFill>
                  <a:srgbClr val="FFFFFF"/>
                </a:solidFill>
                <a:latin typeface="TT Supermolot Condensed"/>
              </a:rPr>
              <a:t>Sol e os 8 planetas</a:t>
            </a:r>
          </a:p>
          <a:p>
            <a:pPr algn="l" marL="1145908" indent="-381969" lvl="2">
              <a:lnSpc>
                <a:spcPts val="3715"/>
              </a:lnSpc>
              <a:buFont typeface="Arial"/>
              <a:buChar char="⚬"/>
            </a:pPr>
            <a:r>
              <a:rPr lang="en-US" sz="2653" spc="498">
                <a:solidFill>
                  <a:srgbClr val="FFFFFF"/>
                </a:solidFill>
                <a:latin typeface="TT Supermolot Condensed"/>
              </a:rPr>
              <a:t>Fonte de luz e sombras</a:t>
            </a:r>
          </a:p>
          <a:p>
            <a:pPr algn="l" marL="1145908" indent="-381969" lvl="2">
              <a:lnSpc>
                <a:spcPts val="3715"/>
              </a:lnSpc>
              <a:buFont typeface="Arial"/>
              <a:buChar char="⚬"/>
            </a:pPr>
            <a:r>
              <a:rPr lang="en-US" sz="2653" spc="498">
                <a:solidFill>
                  <a:srgbClr val="FFFFFF"/>
                </a:solidFill>
                <a:latin typeface="TT Supermolot Condensed"/>
              </a:rPr>
              <a:t>Órbita de cada planeta</a:t>
            </a:r>
          </a:p>
          <a:p>
            <a:pPr algn="l" marL="1145908" indent="-381969" lvl="2">
              <a:lnSpc>
                <a:spcPts val="3715"/>
              </a:lnSpc>
              <a:buFont typeface="Arial"/>
              <a:buChar char="⚬"/>
            </a:pPr>
            <a:r>
              <a:rPr lang="en-US" sz="2653" spc="498">
                <a:solidFill>
                  <a:srgbClr val="FFFFFF"/>
                </a:solidFill>
                <a:latin typeface="TT Supermolot Condensed"/>
              </a:rPr>
              <a:t>Movimento dos planetas</a:t>
            </a:r>
          </a:p>
          <a:p>
            <a:pPr algn="l" marL="1145908" indent="-381969" lvl="2">
              <a:lnSpc>
                <a:spcPts val="3715"/>
              </a:lnSpc>
              <a:buFont typeface="Arial"/>
              <a:buChar char="⚬"/>
            </a:pPr>
            <a:r>
              <a:rPr lang="en-US" sz="2653" spc="498">
                <a:solidFill>
                  <a:srgbClr val="FFFFFF"/>
                </a:solidFill>
                <a:latin typeface="TT Supermolot Condensed"/>
              </a:rPr>
              <a:t>Controlo de Câmara</a:t>
            </a:r>
          </a:p>
          <a:p>
            <a:pPr algn="l" marL="1145908" indent="-381969" lvl="2">
              <a:lnSpc>
                <a:spcPts val="3715"/>
              </a:lnSpc>
              <a:buFont typeface="Arial"/>
              <a:buChar char="⚬"/>
            </a:pPr>
            <a:r>
              <a:rPr lang="en-US" sz="2653" spc="498">
                <a:solidFill>
                  <a:srgbClr val="FFFFFF"/>
                </a:solidFill>
                <a:latin typeface="TT Supermolot Condensed"/>
              </a:rPr>
              <a:t>Interatividade</a:t>
            </a:r>
          </a:p>
          <a:p>
            <a:pPr algn="l">
              <a:lnSpc>
                <a:spcPts val="4275"/>
              </a:lnSpc>
            </a:pPr>
          </a:p>
          <a:p>
            <a:pPr algn="l">
              <a:lnSpc>
                <a:spcPts val="3435"/>
              </a:lnSpc>
              <a:spcBef>
                <a:spcPct val="0"/>
              </a:spcBef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1533362" y="4007749"/>
            <a:ext cx="13428323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 spc="601">
                <a:solidFill>
                  <a:srgbClr val="FFFFFF"/>
                </a:solidFill>
                <a:latin typeface="TT Supermolot Condensed"/>
              </a:rPr>
              <a:t>A versão atual inclui: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996994" y="4167603"/>
            <a:ext cx="275286" cy="275286"/>
          </a:xfrm>
          <a:custGeom>
            <a:avLst/>
            <a:gdLst/>
            <a:ahLst/>
            <a:cxnLst/>
            <a:rect r="r" b="b" t="t" l="l"/>
            <a:pathLst>
              <a:path h="275286" w="275286">
                <a:moveTo>
                  <a:pt x="0" y="0"/>
                </a:moveTo>
                <a:lnTo>
                  <a:pt x="275286" y="0"/>
                </a:lnTo>
                <a:lnTo>
                  <a:pt x="275286" y="275286"/>
                </a:lnTo>
                <a:lnTo>
                  <a:pt x="0" y="27528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5433909" y="141498"/>
            <a:ext cx="2190574" cy="3208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09"/>
              </a:lnSpc>
              <a:spcBef>
                <a:spcPct val="0"/>
              </a:spcBef>
            </a:pPr>
            <a:r>
              <a:rPr lang="en-US" sz="1792" spc="337">
                <a:solidFill>
                  <a:srgbClr val="FFFFFF"/>
                </a:solidFill>
                <a:latin typeface="Sansation"/>
              </a:rPr>
              <a:t>COSMIC VIEW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9843988" y="1878957"/>
            <a:ext cx="438240" cy="262944"/>
          </a:xfrm>
          <a:custGeom>
            <a:avLst/>
            <a:gdLst/>
            <a:ahLst/>
            <a:cxnLst/>
            <a:rect r="r" b="b" t="t" l="l"/>
            <a:pathLst>
              <a:path h="262944" w="438240">
                <a:moveTo>
                  <a:pt x="0" y="0"/>
                </a:moveTo>
                <a:lnTo>
                  <a:pt x="438240" y="0"/>
                </a:lnTo>
                <a:lnTo>
                  <a:pt x="438240" y="262944"/>
                </a:lnTo>
                <a:lnTo>
                  <a:pt x="0" y="26294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6746522" y="9210675"/>
            <a:ext cx="4794955" cy="4194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8"/>
              </a:lnSpc>
              <a:spcBef>
                <a:spcPct val="0"/>
              </a:spcBef>
            </a:pPr>
            <a:r>
              <a:rPr lang="en-US" sz="2491" spc="473">
                <a:solidFill>
                  <a:srgbClr val="FFFFFF"/>
                </a:solidFill>
                <a:latin typeface="Sansation Light"/>
              </a:rPr>
              <a:t>8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8938278" y="9227650"/>
            <a:ext cx="402439" cy="402439"/>
          </a:xfrm>
          <a:custGeom>
            <a:avLst/>
            <a:gdLst/>
            <a:ahLst/>
            <a:cxnLst/>
            <a:rect r="r" b="b" t="t" l="l"/>
            <a:pathLst>
              <a:path h="402439" w="402439">
                <a:moveTo>
                  <a:pt x="0" y="0"/>
                </a:moveTo>
                <a:lnTo>
                  <a:pt x="402439" y="0"/>
                </a:lnTo>
                <a:lnTo>
                  <a:pt x="402439" y="402439"/>
                </a:lnTo>
                <a:lnTo>
                  <a:pt x="0" y="40243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AutoShape 3" id="3"/>
          <p:cNvSpPr/>
          <p:nvPr/>
        </p:nvSpPr>
        <p:spPr>
          <a:xfrm rot="0">
            <a:off x="5058733" y="5584198"/>
            <a:ext cx="8170534" cy="0"/>
          </a:xfrm>
          <a:prstGeom prst="line">
            <a:avLst/>
          </a:prstGeom>
          <a:ln cap="rnd" w="476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809536" y="1806833"/>
            <a:ext cx="14668928" cy="3586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382"/>
              </a:lnSpc>
              <a:spcBef>
                <a:spcPct val="0"/>
              </a:spcBef>
            </a:pPr>
            <a:r>
              <a:rPr lang="en-US" sz="10273" spc="1931">
                <a:solidFill>
                  <a:srgbClr val="FFFFFF"/>
                </a:solidFill>
                <a:latin typeface="Sansation"/>
              </a:rPr>
              <a:t>TRABALHOS FUTUROS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125582" y="6217734"/>
            <a:ext cx="12508054" cy="5857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37"/>
              </a:lnSpc>
            </a:pPr>
            <a:r>
              <a:rPr lang="en-US" sz="3455" spc="649">
                <a:solidFill>
                  <a:srgbClr val="FFFFFF"/>
                </a:solidFill>
                <a:latin typeface="TT Supermolot Condensed"/>
              </a:rPr>
              <a:t>Objetivos e próximas tarefas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5896429" y="157447"/>
            <a:ext cx="2190574" cy="3208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09"/>
              </a:lnSpc>
              <a:spcBef>
                <a:spcPct val="0"/>
              </a:spcBef>
            </a:pPr>
            <a:r>
              <a:rPr lang="en-US" sz="1792" spc="337">
                <a:solidFill>
                  <a:srgbClr val="FFFFFF"/>
                </a:solidFill>
                <a:latin typeface="Sansation"/>
              </a:rPr>
              <a:t>COSMIC VIEW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746522" y="9210675"/>
            <a:ext cx="4794955" cy="4194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8"/>
              </a:lnSpc>
              <a:spcBef>
                <a:spcPct val="0"/>
              </a:spcBef>
            </a:pPr>
            <a:r>
              <a:rPr lang="en-US" sz="2491" spc="473">
                <a:solidFill>
                  <a:srgbClr val="FFFFFF"/>
                </a:solidFill>
                <a:latin typeface="Sansation Light"/>
              </a:rPr>
              <a:t>9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8938278" y="9227650"/>
            <a:ext cx="402439" cy="402439"/>
          </a:xfrm>
          <a:custGeom>
            <a:avLst/>
            <a:gdLst/>
            <a:ahLst/>
            <a:cxnLst/>
            <a:rect r="r" b="b" t="t" l="l"/>
            <a:pathLst>
              <a:path h="402439" w="402439">
                <a:moveTo>
                  <a:pt x="0" y="0"/>
                </a:moveTo>
                <a:lnTo>
                  <a:pt x="402439" y="0"/>
                </a:lnTo>
                <a:lnTo>
                  <a:pt x="402439" y="402439"/>
                </a:lnTo>
                <a:lnTo>
                  <a:pt x="0" y="4024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DAGCS96H7ZM</dc:identifier>
  <dcterms:modified xsi:type="dcterms:W3CDTF">2011-08-01T06:04:30Z</dcterms:modified>
  <cp:revision>1</cp:revision>
  <dc:title>Cosmic View - ICG</dc:title>
</cp:coreProperties>
</file>

<file path=docProps/thumbnail.jpeg>
</file>